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4B71E-4482-4E8D-AA7F-1C6BC93B42CE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BAC42-40F5-4A9F-BD6F-0CB15C1A9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42-40F5-4A9F-BD6F-0CB15C1A95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78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42-40F5-4A9F-BD6F-0CB15C1A95B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2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42-40F5-4A9F-BD6F-0CB15C1A95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6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42-40F5-4A9F-BD6F-0CB15C1A95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5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42-40F5-4A9F-BD6F-0CB15C1A95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42-40F5-4A9F-BD6F-0CB15C1A95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4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42-40F5-4A9F-BD6F-0CB15C1A95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3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42-40F5-4A9F-BD6F-0CB15C1A95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7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42-40F5-4A9F-BD6F-0CB15C1A95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84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42-40F5-4A9F-BD6F-0CB15C1A95B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2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3F08-D8D4-4C0E-A17F-D411A1A44133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5F95-47CC-4617-9F6A-745A5CF0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2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3F08-D8D4-4C0E-A17F-D411A1A44133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5F95-47CC-4617-9F6A-745A5CF0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0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3F08-D8D4-4C0E-A17F-D411A1A44133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5F95-47CC-4617-9F6A-745A5CF0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3F08-D8D4-4C0E-A17F-D411A1A44133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5F95-47CC-4617-9F6A-745A5CF0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7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3F08-D8D4-4C0E-A17F-D411A1A44133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5F95-47CC-4617-9F6A-745A5CF0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0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3F08-D8D4-4C0E-A17F-D411A1A44133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5F95-47CC-4617-9F6A-745A5CF0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0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3F08-D8D4-4C0E-A17F-D411A1A44133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5F95-47CC-4617-9F6A-745A5CF0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9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3F08-D8D4-4C0E-A17F-D411A1A44133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5F95-47CC-4617-9F6A-745A5CF0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9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3F08-D8D4-4C0E-A17F-D411A1A44133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5F95-47CC-4617-9F6A-745A5CF0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4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3F08-D8D4-4C0E-A17F-D411A1A44133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5F95-47CC-4617-9F6A-745A5CF0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7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3F08-D8D4-4C0E-A17F-D411A1A44133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D5F95-47CC-4617-9F6A-745A5CF0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2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3F08-D8D4-4C0E-A17F-D411A1A44133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D5F95-47CC-4617-9F6A-745A5CF06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464236" y="2347879"/>
            <a:ext cx="9431932" cy="2751522"/>
          </a:xfrm>
        </p:spPr>
        <p:txBody>
          <a:bodyPr wrap="square" anchor="ctr" anchorCtr="0">
            <a:spAutoFit/>
          </a:bodyPr>
          <a:lstStyle/>
          <a:p>
            <a:pPr algn="l">
              <a:tabLst>
                <a:tab pos="4933950" algn="l"/>
              </a:tabLst>
            </a:pPr>
            <a:r>
              <a:rPr lang="ru-RU" sz="4800" b="1" dirty="0" smtClean="0">
                <a:gradFill>
                  <a:gsLst>
                    <a:gs pos="0">
                      <a:srgbClr val="253D94"/>
                    </a:gs>
                    <a:gs pos="43000">
                      <a:srgbClr val="0083C3"/>
                    </a:gs>
                  </a:gsLst>
                  <a:lin ang="5400000" scaled="1"/>
                </a:gradFill>
                <a:latin typeface="+mn-lt"/>
              </a:rPr>
              <a:t>ЭКСПЕРТНАЯ </a:t>
            </a:r>
            <a:r>
              <a:rPr lang="ru-RU" sz="4800" b="1" dirty="0">
                <a:gradFill>
                  <a:gsLst>
                    <a:gs pos="0">
                      <a:srgbClr val="253D94"/>
                    </a:gs>
                    <a:gs pos="43000">
                      <a:srgbClr val="0083C3"/>
                    </a:gs>
                  </a:gsLst>
                  <a:lin ang="5400000" scaled="1"/>
                </a:gradFill>
                <a:latin typeface="+mn-lt"/>
              </a:rPr>
              <a:t>НЕЙРОСЕТЕВАЯ СИСТЕМА ДИАГНОСТИРОВАНИЯ ЭЛЕКТРОПРИВОДНОЙ АРМАТУРЫ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dirty="0">
              <a:gradFill>
                <a:gsLst>
                  <a:gs pos="0">
                    <a:srgbClr val="253D94"/>
                  </a:gs>
                  <a:gs pos="43000">
                    <a:srgbClr val="0083C3"/>
                  </a:gs>
                </a:gsLst>
                <a:lin ang="5400000" scaled="1"/>
              </a:gra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9D216A-3C8B-D144-9342-1E32741A1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2" y="1400145"/>
            <a:ext cx="1668094" cy="5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7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6">
            <a:extLst>
              <a:ext uri="{FF2B5EF4-FFF2-40B4-BE49-F238E27FC236}">
                <a16:creationId xmlns:a16="http://schemas.microsoft.com/office/drawing/2014/main" xmlns="" id="{DE9615BC-108E-5F40-B709-987F1137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207871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286564-F734-6C4D-8B85-5875E547A0A1}"/>
              </a:ext>
            </a:extLst>
          </p:cNvPr>
          <p:cNvSpPr/>
          <p:nvPr/>
        </p:nvSpPr>
        <p:spPr>
          <a:xfrm>
            <a:off x="-15868" y="1543430"/>
            <a:ext cx="12207868" cy="5314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2CB8AD2-515B-8142-903F-AADB6230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084" y="254409"/>
            <a:ext cx="6611311" cy="10807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Определение набора диагностических признаков</a:t>
            </a:r>
            <a:endParaRPr lang="ru-RU" sz="4000" b="1" dirty="0">
              <a:solidFill>
                <a:srgbClr val="0083C3"/>
              </a:solidFill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F0C0E9-AE72-2D4D-89DA-9FEA2121341F}"/>
              </a:ext>
            </a:extLst>
          </p:cNvPr>
          <p:cNvSpPr/>
          <p:nvPr/>
        </p:nvSpPr>
        <p:spPr>
          <a:xfrm rot="5400000">
            <a:off x="5633607" y="-4090176"/>
            <a:ext cx="924788" cy="12192002"/>
          </a:xfrm>
          <a:prstGeom prst="rect">
            <a:avLst/>
          </a:prstGeom>
          <a:gradFill flip="none" rotWithShape="1">
            <a:gsLst>
              <a:gs pos="27000">
                <a:srgbClr val="4981BE">
                  <a:alpha val="80000"/>
                </a:srgbClr>
              </a:gs>
              <a:gs pos="0">
                <a:srgbClr val="23409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50800">
              <a:schemeClr val="accent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10835F-E010-634F-83C0-B5FCEB98F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191269" y="2680339"/>
            <a:ext cx="4749440" cy="1862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spc="100" dirty="0">
                <a:solidFill>
                  <a:srgbClr val="2E5597"/>
                </a:solidFill>
              </a:rPr>
              <a:t>Сегмент 1 (старт и разворот двигателя</a:t>
            </a:r>
            <a:r>
              <a:rPr lang="ru-RU" sz="1800" b="1" u="sng" spc="100" dirty="0" smtClean="0">
                <a:solidFill>
                  <a:srgbClr val="2E5597"/>
                </a:solidFill>
              </a:rPr>
              <a:t>):</a:t>
            </a:r>
          </a:p>
          <a:p>
            <a:endParaRPr lang="ru-RU" sz="1800" b="1" u="sng" spc="100" dirty="0">
              <a:solidFill>
                <a:srgbClr val="2E5597"/>
              </a:solidFill>
            </a:endParaRPr>
          </a:p>
          <a:p>
            <a:r>
              <a:rPr lang="ru-RU" sz="1800" b="1" spc="100" dirty="0">
                <a:solidFill>
                  <a:srgbClr val="2E5597"/>
                </a:solidFill>
              </a:rPr>
              <a:t>1. ширина на половине высоты;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2. максимум по сегменту.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3. сумма квадратов отклонений от линейной регрессии по фронту нарастания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301205" y="1589541"/>
            <a:ext cx="11528122" cy="878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100" dirty="0">
                <a:solidFill>
                  <a:schemeClr val="bg1"/>
                </a:solidFill>
                <a:latin typeface="Manrope" pitchFamily="2" charset="0"/>
              </a:rPr>
              <a:t>Учитывая вышеизложенное, для каждого сегмента нами были рассчитаны следующие диагностические признаки:</a:t>
            </a:r>
            <a:endParaRPr lang="en-US" sz="2400" b="1" spc="1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191269" y="4738014"/>
            <a:ext cx="4749440" cy="146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spc="100" dirty="0">
                <a:solidFill>
                  <a:srgbClr val="2E5597"/>
                </a:solidFill>
              </a:rPr>
              <a:t>Сегмент 2 (подрыв запорного элемента, для «открытия</a:t>
            </a:r>
            <a:r>
              <a:rPr lang="ru-RU" sz="1800" b="1" u="sng" spc="100" dirty="0" smtClean="0">
                <a:solidFill>
                  <a:srgbClr val="2E5597"/>
                </a:solidFill>
              </a:rPr>
              <a:t>»):</a:t>
            </a:r>
          </a:p>
          <a:p>
            <a:endParaRPr lang="ru-RU" sz="1800" b="1" u="sng" spc="100" dirty="0">
              <a:solidFill>
                <a:srgbClr val="2E5597"/>
              </a:solidFill>
            </a:endParaRPr>
          </a:p>
          <a:p>
            <a:r>
              <a:rPr lang="ru-RU" sz="1800" b="1" spc="100" dirty="0">
                <a:solidFill>
                  <a:srgbClr val="2E5597"/>
                </a:solidFill>
              </a:rPr>
              <a:t>1. ширина на половине высоты;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2. максимум по сегменту.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5131979" y="2720717"/>
            <a:ext cx="6768392" cy="3739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spc="100" dirty="0" smtClean="0">
                <a:solidFill>
                  <a:srgbClr val="2E5597"/>
                </a:solidFill>
              </a:rPr>
              <a:t>Сегмент 3 (движение заслонки):</a:t>
            </a:r>
          </a:p>
          <a:p>
            <a:endParaRPr lang="ru-RU" sz="1800" b="1" u="sng" spc="100" dirty="0" smtClean="0">
              <a:solidFill>
                <a:srgbClr val="2E5597"/>
              </a:solidFill>
            </a:endParaRPr>
          </a:p>
          <a:p>
            <a:r>
              <a:rPr lang="ru-RU" sz="1800" b="1" spc="100" dirty="0" smtClean="0">
                <a:solidFill>
                  <a:srgbClr val="2E5597"/>
                </a:solidFill>
              </a:rPr>
              <a:t>1. среднее расстояние между верхней и нижней огибающими (по максимумам и минимумам) по активной мощности;</a:t>
            </a:r>
          </a:p>
          <a:p>
            <a:r>
              <a:rPr lang="ru-RU" sz="1800" b="1" spc="100" dirty="0" smtClean="0">
                <a:solidFill>
                  <a:srgbClr val="2E5597"/>
                </a:solidFill>
              </a:rPr>
              <a:t>2. спектральная энтропия;</a:t>
            </a:r>
          </a:p>
          <a:p>
            <a:r>
              <a:rPr lang="ru-RU" sz="1800" b="1" spc="100" dirty="0" smtClean="0">
                <a:solidFill>
                  <a:srgbClr val="2E5597"/>
                </a:solidFill>
              </a:rPr>
              <a:t>3. энтропия Шеннона;</a:t>
            </a:r>
          </a:p>
          <a:p>
            <a:r>
              <a:rPr lang="ru-RU" sz="1800" b="1" spc="100" dirty="0" smtClean="0">
                <a:solidFill>
                  <a:srgbClr val="2E5597"/>
                </a:solidFill>
              </a:rPr>
              <a:t>4. перестановочная энтропия;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5. рабочее значение тока по фазам;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6. несимметричность рабочего тока;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7. плавность хода (по току) по фазам (по огибающей, Гильберт);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8. разница плавности тока по фазам;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9. амплитуда спектра.</a:t>
            </a:r>
          </a:p>
          <a:p>
            <a:endParaRPr lang="ru-RU" sz="1800" b="1" spc="100" dirty="0">
              <a:solidFill>
                <a:srgbClr val="2E5597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4940709" y="2550976"/>
            <a:ext cx="4749440" cy="2664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100" dirty="0">
              <a:solidFill>
                <a:srgbClr val="2E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4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6">
            <a:extLst>
              <a:ext uri="{FF2B5EF4-FFF2-40B4-BE49-F238E27FC236}">
                <a16:creationId xmlns:a16="http://schemas.microsoft.com/office/drawing/2014/main" xmlns="" id="{DE9615BC-108E-5F40-B709-987F1137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207871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286564-F734-6C4D-8B85-5875E547A0A1}"/>
              </a:ext>
            </a:extLst>
          </p:cNvPr>
          <p:cNvSpPr/>
          <p:nvPr/>
        </p:nvSpPr>
        <p:spPr>
          <a:xfrm>
            <a:off x="-15868" y="1543430"/>
            <a:ext cx="12207868" cy="5314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2CB8AD2-515B-8142-903F-AADB6230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084" y="254409"/>
            <a:ext cx="6611311" cy="10807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Определение набора диагностических признаков</a:t>
            </a:r>
            <a:endParaRPr lang="ru-RU" sz="4000" b="1" dirty="0">
              <a:solidFill>
                <a:srgbClr val="0083C3"/>
              </a:solidFill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F0C0E9-AE72-2D4D-89DA-9FEA2121341F}"/>
              </a:ext>
            </a:extLst>
          </p:cNvPr>
          <p:cNvSpPr/>
          <p:nvPr/>
        </p:nvSpPr>
        <p:spPr>
          <a:xfrm rot="5400000">
            <a:off x="5633607" y="-4090176"/>
            <a:ext cx="924788" cy="12192002"/>
          </a:xfrm>
          <a:prstGeom prst="rect">
            <a:avLst/>
          </a:prstGeom>
          <a:gradFill flip="none" rotWithShape="1">
            <a:gsLst>
              <a:gs pos="27000">
                <a:srgbClr val="4981BE">
                  <a:alpha val="80000"/>
                </a:srgbClr>
              </a:gs>
              <a:gs pos="0">
                <a:srgbClr val="23409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50800">
              <a:schemeClr val="accent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10835F-E010-634F-83C0-B5FCEB98F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251382" y="2986944"/>
            <a:ext cx="4749440" cy="204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spc="100" dirty="0">
                <a:solidFill>
                  <a:srgbClr val="2E5597"/>
                </a:solidFill>
              </a:rPr>
              <a:t>Сегмент 4 (уплотнение, для «закрытия</a:t>
            </a:r>
            <a:r>
              <a:rPr lang="ru-RU" sz="1800" b="1" u="sng" spc="100" dirty="0" smtClean="0">
                <a:solidFill>
                  <a:srgbClr val="2E5597"/>
                </a:solidFill>
              </a:rPr>
              <a:t>»):</a:t>
            </a:r>
          </a:p>
          <a:p>
            <a:endParaRPr lang="ru-RU" sz="1800" b="1" u="sng" spc="100" dirty="0">
              <a:solidFill>
                <a:srgbClr val="2E5597"/>
              </a:solidFill>
            </a:endParaRPr>
          </a:p>
          <a:p>
            <a:r>
              <a:rPr lang="ru-RU" sz="1800" b="1" spc="100" dirty="0">
                <a:solidFill>
                  <a:srgbClr val="2E5597"/>
                </a:solidFill>
              </a:rPr>
              <a:t>1. максимум по сегменту;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2. угол наклона (линейная регрессия);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3. сумма квадратов отклонений от линейной регрессии по сегменту;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4. расстояние между </a:t>
            </a:r>
            <a:r>
              <a:rPr lang="ru-RU" sz="1800" b="1" spc="100" dirty="0" err="1">
                <a:solidFill>
                  <a:srgbClr val="2E5597"/>
                </a:solidFill>
              </a:rPr>
              <a:t>max</a:t>
            </a:r>
            <a:r>
              <a:rPr lang="ru-RU" sz="1800" b="1" spc="100" dirty="0">
                <a:solidFill>
                  <a:srgbClr val="2E5597"/>
                </a:solidFill>
              </a:rPr>
              <a:t> и </a:t>
            </a:r>
            <a:r>
              <a:rPr lang="ru-RU" sz="1800" b="1" spc="100" dirty="0" err="1">
                <a:solidFill>
                  <a:srgbClr val="2E5597"/>
                </a:solidFill>
              </a:rPr>
              <a:t>min</a:t>
            </a:r>
            <a:r>
              <a:rPr lang="ru-RU" sz="1800" b="1" spc="100" dirty="0">
                <a:solidFill>
                  <a:srgbClr val="2E5597"/>
                </a:solidFill>
              </a:rPr>
              <a:t>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301205" y="1589541"/>
            <a:ext cx="11528122" cy="878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100" dirty="0">
                <a:solidFill>
                  <a:schemeClr val="bg1"/>
                </a:solidFill>
                <a:latin typeface="Manrope" pitchFamily="2" charset="0"/>
              </a:rPr>
              <a:t>Учитывая вышеизложенное, для каждого сегмента нами были рассчитаны следующие диагностические признаки:</a:t>
            </a:r>
            <a:endParaRPr lang="en-US" sz="2400" b="1" spc="1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5060935" y="2986944"/>
            <a:ext cx="6768392" cy="2957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spc="100" dirty="0">
                <a:solidFill>
                  <a:srgbClr val="2E5597"/>
                </a:solidFill>
              </a:rPr>
              <a:t>Общие характеристики по циклограмме</a:t>
            </a:r>
            <a:r>
              <a:rPr lang="ru-RU" sz="1800" b="1" u="sng" spc="100" dirty="0" smtClean="0">
                <a:solidFill>
                  <a:srgbClr val="2E5597"/>
                </a:solidFill>
              </a:rPr>
              <a:t>:</a:t>
            </a:r>
          </a:p>
          <a:p>
            <a:endParaRPr lang="ru-RU" sz="1800" b="1" u="sng" spc="100" dirty="0">
              <a:solidFill>
                <a:srgbClr val="2E5597"/>
              </a:solidFill>
            </a:endParaRPr>
          </a:p>
          <a:p>
            <a:r>
              <a:rPr lang="ru-RU" sz="1800" b="1" spc="100" dirty="0">
                <a:solidFill>
                  <a:srgbClr val="2E5597"/>
                </a:solidFill>
              </a:rPr>
              <a:t>1. отношение мощности пуска к мощности рабочего хода;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2. отношение мощности подрыва к мощности рабочего хода;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3. отношение мощности уплотнения к мощности рабочего хода;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4. отношение тока пуска к току рабочего хода;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5. отношение тока подрыва к току рабочего хода;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6. полное время срабатывания арматуры;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7. индикатор наличия подрыва;</a:t>
            </a:r>
          </a:p>
          <a:p>
            <a:r>
              <a:rPr lang="ru-RU" sz="1800" b="1" spc="100" dirty="0">
                <a:solidFill>
                  <a:srgbClr val="2E5597"/>
                </a:solidFill>
              </a:rPr>
              <a:t>8. индикатор наличия уплотнения.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4940709" y="2550976"/>
            <a:ext cx="4749440" cy="2664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100" dirty="0">
              <a:solidFill>
                <a:srgbClr val="2E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7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6">
            <a:extLst>
              <a:ext uri="{FF2B5EF4-FFF2-40B4-BE49-F238E27FC236}">
                <a16:creationId xmlns:a16="http://schemas.microsoft.com/office/drawing/2014/main" xmlns="" id="{DE9615BC-108E-5F40-B709-987F1137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207871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286564-F734-6C4D-8B85-5875E547A0A1}"/>
              </a:ext>
            </a:extLst>
          </p:cNvPr>
          <p:cNvSpPr/>
          <p:nvPr/>
        </p:nvSpPr>
        <p:spPr>
          <a:xfrm>
            <a:off x="-15868" y="1543430"/>
            <a:ext cx="12207868" cy="5314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2CB8AD2-515B-8142-903F-AADB6230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084" y="254409"/>
            <a:ext cx="6611311" cy="10807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Получение допустимых границ диагностических признаков</a:t>
            </a:r>
            <a:endParaRPr lang="ru-RU" sz="4000" b="1" dirty="0">
              <a:solidFill>
                <a:srgbClr val="0083C3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10835F-E010-634F-83C0-B5FCEB98F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229183" y="1589542"/>
            <a:ext cx="6017801" cy="481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spc="100" dirty="0">
                <a:solidFill>
                  <a:srgbClr val="2E5597"/>
                </a:solidFill>
              </a:rPr>
              <a:t>При наличии базы данных по конкретной ЭПА, обученная нейронная сеть сегментирует каждую циклограмму, далее по сегментам вычисляются диагностические признаки. В предположении, что большинство операций «открытия» и «закрытия» происходят нормально (нет критических массовых отказов и арматура в целом функционирует) – появляется возможность по накопленной статистике определить допустимые интервалы по каждому диагностическому признаку (используя квантили 0,25-квантиль Q1 и 0,75-квантиль Q3, рис.5). Единичные «дефектные» срабатывания отсеиваются автоматически.</a:t>
            </a:r>
          </a:p>
        </p:txBody>
      </p:sp>
      <p:pic>
        <p:nvPicPr>
          <p:cNvPr id="5122" name="Picture 2" descr="Рис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51" y="1661418"/>
            <a:ext cx="5859918" cy="45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90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6">
            <a:extLst>
              <a:ext uri="{FF2B5EF4-FFF2-40B4-BE49-F238E27FC236}">
                <a16:creationId xmlns:a16="http://schemas.microsoft.com/office/drawing/2014/main" xmlns="" id="{DE9615BC-108E-5F40-B709-987F1137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207871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286564-F734-6C4D-8B85-5875E547A0A1}"/>
              </a:ext>
            </a:extLst>
          </p:cNvPr>
          <p:cNvSpPr/>
          <p:nvPr/>
        </p:nvSpPr>
        <p:spPr>
          <a:xfrm>
            <a:off x="-15868" y="1543430"/>
            <a:ext cx="12207868" cy="5314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2CB8AD2-515B-8142-903F-AADB6230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084" y="254409"/>
            <a:ext cx="6611311" cy="10807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Получение допустимых границ диагностических признаков</a:t>
            </a:r>
            <a:endParaRPr lang="ru-RU" sz="4000" b="1" dirty="0">
              <a:solidFill>
                <a:srgbClr val="0083C3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10835F-E010-634F-83C0-B5FCEB98F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229183" y="1589542"/>
            <a:ext cx="11599023" cy="481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100" dirty="0">
                <a:solidFill>
                  <a:srgbClr val="2E5597"/>
                </a:solidFill>
              </a:rPr>
              <a:t>В системе диагностирования также предусмотрен ручной режим задания допусков по диагностическим признаков, что важно при недостаточной статистике, либо, когда эти границы жестко указаны в паспорте на ЭПА. Оператор имеет возможность задать допустимые интервалы вручную, далее выбрать режим работы – только статистика, статистика с ручными ограничениями, только ручные ограничения (например, арматура новая и статистики еще нет).</a:t>
            </a:r>
          </a:p>
          <a:p>
            <a:r>
              <a:rPr lang="ru-RU" sz="2400" b="1" spc="100" dirty="0">
                <a:solidFill>
                  <a:srgbClr val="2E5597"/>
                </a:solidFill>
              </a:rPr>
              <a:t>Те циклограммы, диагностические признаки которых выходят за границы допустимых интервалов, определяются как «дефект».</a:t>
            </a:r>
          </a:p>
        </p:txBody>
      </p:sp>
    </p:spTree>
    <p:extLst>
      <p:ext uri="{BB962C8B-B14F-4D97-AF65-F5344CB8AC3E}">
        <p14:creationId xmlns:p14="http://schemas.microsoft.com/office/powerpoint/2010/main" val="136014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6">
            <a:extLst>
              <a:ext uri="{FF2B5EF4-FFF2-40B4-BE49-F238E27FC236}">
                <a16:creationId xmlns:a16="http://schemas.microsoft.com/office/drawing/2014/main" xmlns="" id="{DE9615BC-108E-5F40-B709-987F1137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207871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286564-F734-6C4D-8B85-5875E547A0A1}"/>
              </a:ext>
            </a:extLst>
          </p:cNvPr>
          <p:cNvSpPr/>
          <p:nvPr/>
        </p:nvSpPr>
        <p:spPr>
          <a:xfrm>
            <a:off x="-15868" y="1543430"/>
            <a:ext cx="12207868" cy="5314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2CB8AD2-515B-8142-903F-AADB6230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897" y="156954"/>
            <a:ext cx="6611311" cy="10807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Пример</a:t>
            </a:r>
            <a:endParaRPr lang="ru-RU" sz="4000" b="1" dirty="0">
              <a:solidFill>
                <a:srgbClr val="0083C3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10835F-E010-634F-83C0-B5FCEB98F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229184" y="1589542"/>
            <a:ext cx="3958168" cy="481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100" dirty="0">
                <a:solidFill>
                  <a:srgbClr val="2E5597"/>
                </a:solidFill>
              </a:rPr>
              <a:t>Диагностический признак «плавность хода по фазе С», a) гистограмма, x0 и x1 – левая и правая допустимые границы по квантилям, соответственно; б) значение диагностического признака по статистике циклов «закрытия» для одной и той же ЭПА</a:t>
            </a:r>
          </a:p>
        </p:txBody>
      </p:sp>
      <p:pic>
        <p:nvPicPr>
          <p:cNvPr id="6146" name="Picture 2" descr="Рис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33" y="1695257"/>
            <a:ext cx="7609285" cy="35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6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6">
            <a:extLst>
              <a:ext uri="{FF2B5EF4-FFF2-40B4-BE49-F238E27FC236}">
                <a16:creationId xmlns:a16="http://schemas.microsoft.com/office/drawing/2014/main" xmlns="" id="{DE9615BC-108E-5F40-B709-987F1137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207871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286564-F734-6C4D-8B85-5875E547A0A1}"/>
              </a:ext>
            </a:extLst>
          </p:cNvPr>
          <p:cNvSpPr/>
          <p:nvPr/>
        </p:nvSpPr>
        <p:spPr>
          <a:xfrm>
            <a:off x="-15868" y="1543430"/>
            <a:ext cx="12207868" cy="5314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2CB8AD2-515B-8142-903F-AADB6230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084" y="254409"/>
            <a:ext cx="6611311" cy="10807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АНАЛИЗ ЦИКЛОГРАММЫ И ФОРМИРОВАНИЕ ДИАГНОЗА</a:t>
            </a:r>
            <a:endParaRPr lang="ru-RU" sz="4000" b="1" dirty="0">
              <a:solidFill>
                <a:srgbClr val="0083C3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10835F-E010-634F-83C0-B5FCEB98F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229183" y="1589542"/>
            <a:ext cx="11599023" cy="481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100" dirty="0">
                <a:solidFill>
                  <a:srgbClr val="2E5597"/>
                </a:solidFill>
              </a:rPr>
              <a:t>После того, как были определены допустимые интервалы по диагностическим признакам, система диагностирования может сформировать диагноз для каждой конкретной циклограммы</a:t>
            </a:r>
            <a:r>
              <a:rPr lang="ru-RU" sz="2400" b="1" spc="100" dirty="0" smtClean="0">
                <a:solidFill>
                  <a:srgbClr val="2E5597"/>
                </a:solidFill>
              </a:rPr>
              <a:t>.</a:t>
            </a:r>
          </a:p>
          <a:p>
            <a:endParaRPr lang="ru-RU" sz="2400" b="1" spc="100" dirty="0">
              <a:solidFill>
                <a:srgbClr val="2E5597"/>
              </a:solidFill>
            </a:endParaRPr>
          </a:p>
          <a:p>
            <a:r>
              <a:rPr lang="ru-RU" sz="2400" b="1" spc="100" dirty="0">
                <a:solidFill>
                  <a:srgbClr val="2E5597"/>
                </a:solidFill>
              </a:rPr>
              <a:t>Полученную конкретную циклограмму нейронная сеть сегментирует и определяет диагностические признаки по сегментам. Если эти признаки находятся внутри допустимых интервалов, такой сигнал определяется как «норма». Если некоторые признаки выходят за допустимые границы, то детектируется «неисправность</a:t>
            </a:r>
            <a:r>
              <a:rPr lang="ru-RU" sz="2400" b="1" spc="100" dirty="0" smtClean="0">
                <a:solidFill>
                  <a:srgbClr val="2E5597"/>
                </a:solidFill>
              </a:rPr>
              <a:t>».</a:t>
            </a:r>
          </a:p>
          <a:p>
            <a:endParaRPr lang="ru-RU" sz="2400" b="1" spc="100" dirty="0" smtClean="0">
              <a:solidFill>
                <a:srgbClr val="2E5597"/>
              </a:solidFill>
            </a:endParaRPr>
          </a:p>
          <a:p>
            <a:r>
              <a:rPr lang="ru-RU" sz="2400" b="1" spc="100" dirty="0">
                <a:solidFill>
                  <a:srgbClr val="2E5597"/>
                </a:solidFill>
              </a:rPr>
              <a:t>Таким образом, для каждого диагностического признака конкретного сегмента был получен список возможных неисправностей, которые теоретически могут возникнуть, при выходе указанного признака за допустимые границы</a:t>
            </a:r>
          </a:p>
        </p:txBody>
      </p:sp>
    </p:spTree>
    <p:extLst>
      <p:ext uri="{BB962C8B-B14F-4D97-AF65-F5344CB8AC3E}">
        <p14:creationId xmlns:p14="http://schemas.microsoft.com/office/powerpoint/2010/main" val="3910458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6">
            <a:extLst>
              <a:ext uri="{FF2B5EF4-FFF2-40B4-BE49-F238E27FC236}">
                <a16:creationId xmlns:a16="http://schemas.microsoft.com/office/drawing/2014/main" xmlns="" id="{DE9615BC-108E-5F40-B709-987F1137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207871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286564-F734-6C4D-8B85-5875E547A0A1}"/>
              </a:ext>
            </a:extLst>
          </p:cNvPr>
          <p:cNvSpPr/>
          <p:nvPr/>
        </p:nvSpPr>
        <p:spPr>
          <a:xfrm>
            <a:off x="-15868" y="1543430"/>
            <a:ext cx="12207868" cy="5314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2CB8AD2-515B-8142-903F-AADB6230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084" y="254409"/>
            <a:ext cx="6611311" cy="10807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Пример вывода системы диагностирования </a:t>
            </a:r>
            <a:endParaRPr lang="ru-RU" sz="4000" b="1" dirty="0">
              <a:solidFill>
                <a:srgbClr val="0083C3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10835F-E010-634F-83C0-B5FCEB98F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229183" y="1589542"/>
            <a:ext cx="11599023" cy="164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100" dirty="0">
                <a:solidFill>
                  <a:srgbClr val="2E5597"/>
                </a:solidFill>
              </a:rPr>
              <a:t>Учитывая, что одновременно несколько признаков могут указывать на одну и ту же неисправность, было введено понятие вероятности дефекта. Чем большее количество признаков указывает на данный дефект, тем выше вероятность конкретно этого дефекта.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56223"/>
              </p:ext>
            </p:extLst>
          </p:nvPr>
        </p:nvGraphicFramePr>
        <p:xfrm>
          <a:off x="388776" y="3233108"/>
          <a:ext cx="11188707" cy="3567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0651"/>
                <a:gridCol w="3118056"/>
              </a:tblGrid>
              <a:tr h="4464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</a:tabLst>
                      </a:pPr>
                      <a:r>
                        <a:rPr lang="ru-RU" sz="2000" dirty="0">
                          <a:effectLst/>
                        </a:rPr>
                        <a:t>Неисправность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</a:tabLst>
                      </a:pPr>
                      <a:r>
                        <a:rPr lang="ru-RU" sz="2000" dirty="0">
                          <a:effectLst/>
                        </a:rPr>
                        <a:t>Вероятность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4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effectLst/>
                        </a:rPr>
                        <a:t>Односторонний износ в червячной паре ЭП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</a:tabLst>
                      </a:pPr>
                      <a:r>
                        <a:rPr lang="ru-RU" sz="2000">
                          <a:effectLst/>
                        </a:rPr>
                        <a:t>25,00%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4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effectLst/>
                        </a:rPr>
                        <a:t>Недостаточно смазки или загрязнение смазки в редукторе ЭП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</a:tabLst>
                      </a:pPr>
                      <a:r>
                        <a:rPr lang="ru-RU" sz="2000">
                          <a:effectLst/>
                        </a:rPr>
                        <a:t>25,00%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4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effectLst/>
                        </a:rPr>
                        <a:t>Биение выходного вала ЭД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</a:tabLst>
                      </a:pPr>
                      <a:r>
                        <a:rPr lang="ru-RU" sz="2000">
                          <a:effectLst/>
                        </a:rPr>
                        <a:t>18,75%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4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effectLst/>
                        </a:rPr>
                        <a:t>Износ кинематических пар редуктора, поломка зубьев зубчатых передач ЭП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</a:tabLst>
                      </a:pPr>
                      <a:r>
                        <a:rPr lang="ru-RU" sz="2000">
                          <a:effectLst/>
                        </a:rPr>
                        <a:t>18,75%</a:t>
                      </a:r>
                      <a:endParaRPr lang="ru-RU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728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effectLst/>
                        </a:rPr>
                        <a:t>Волнистость активной мощности повышена. Отклонение от характерного для данной арматуры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</a:tabLst>
                      </a:pPr>
                      <a:r>
                        <a:rPr lang="ru-RU" sz="2000" dirty="0">
                          <a:effectLst/>
                        </a:rPr>
                        <a:t>6,25%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64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dirty="0">
                          <a:effectLst/>
                        </a:rPr>
                        <a:t>КЗ в обмотках статора ЭД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914400" algn="l"/>
                        </a:tabLst>
                      </a:pPr>
                      <a:r>
                        <a:rPr lang="ru-RU" sz="2000" dirty="0">
                          <a:effectLst/>
                        </a:rPr>
                        <a:t>6,25%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7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6">
            <a:extLst>
              <a:ext uri="{FF2B5EF4-FFF2-40B4-BE49-F238E27FC236}">
                <a16:creationId xmlns:a16="http://schemas.microsoft.com/office/drawing/2014/main" xmlns="" id="{DE9615BC-108E-5F40-B709-987F1137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207871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286564-F734-6C4D-8B85-5875E547A0A1}"/>
              </a:ext>
            </a:extLst>
          </p:cNvPr>
          <p:cNvSpPr/>
          <p:nvPr/>
        </p:nvSpPr>
        <p:spPr>
          <a:xfrm>
            <a:off x="-15868" y="1543430"/>
            <a:ext cx="12207868" cy="5314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2CB8AD2-515B-8142-903F-AADB6230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285" y="231353"/>
            <a:ext cx="2425297" cy="10807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ВЫВОДЫ</a:t>
            </a:r>
            <a:endParaRPr lang="ru-RU" sz="4000" b="1" dirty="0">
              <a:solidFill>
                <a:srgbClr val="0083C3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10835F-E010-634F-83C0-B5FCEB98F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229183" y="1589542"/>
            <a:ext cx="11599023" cy="481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spc="100" dirty="0">
                <a:solidFill>
                  <a:srgbClr val="2E5597"/>
                </a:solidFill>
              </a:rPr>
              <a:t>Разработан и реализован прототип быстрой автоматизированной системы определения неисправностей ЭПА.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spc="100" dirty="0">
                <a:solidFill>
                  <a:srgbClr val="2E5597"/>
                </a:solidFill>
              </a:rPr>
              <a:t>Быстрота системы обусловлена применением алгоритма сегментации циклограмм, основанного на глубокой нейронной сети.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spc="100" dirty="0">
                <a:solidFill>
                  <a:srgbClr val="2E5597"/>
                </a:solidFill>
              </a:rPr>
              <a:t>На основе диагностических признаков полученных для каждого сегмента и циклограммы в целом, выдается диагноз о неисправностях ЭПА и вероятность этих неисправностей.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spc="100" dirty="0">
                <a:solidFill>
                  <a:srgbClr val="2E5597"/>
                </a:solidFill>
              </a:rPr>
              <a:t>Полученный алгоритм позволяет значительно повысить надежность определения неисправностей ЭПА.</a:t>
            </a:r>
          </a:p>
        </p:txBody>
      </p:sp>
    </p:spTree>
    <p:extLst>
      <p:ext uri="{BB962C8B-B14F-4D97-AF65-F5344CB8AC3E}">
        <p14:creationId xmlns:p14="http://schemas.microsoft.com/office/powerpoint/2010/main" val="74939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Объект 2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08478"/>
            <a:ext cx="3616960" cy="5049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4777075" y="631559"/>
            <a:ext cx="2637850" cy="646331"/>
          </a:xfrm>
        </p:spPr>
        <p:txBody>
          <a:bodyPr wrap="square" anchor="t" anchorCtr="0">
            <a:spAutoFit/>
          </a:bodyPr>
          <a:lstStyle/>
          <a:p>
            <a:r>
              <a:rPr lang="ru-RU" sz="4000" b="1" dirty="0">
                <a:solidFill>
                  <a:srgbClr val="0083C3"/>
                </a:solidFill>
                <a:latin typeface="+mn-lt"/>
              </a:rPr>
              <a:t>ВВЕДЕНИЕ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78770" y="0"/>
            <a:ext cx="7413229" cy="6857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spc="100" dirty="0">
              <a:solidFill>
                <a:srgbClr val="0083C3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08481"/>
            <a:ext cx="12191999" cy="5049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265242-195F-F74E-9701-E134A414399C}"/>
              </a:ext>
            </a:extLst>
          </p:cNvPr>
          <p:cNvSpPr txBox="1"/>
          <p:nvPr/>
        </p:nvSpPr>
        <p:spPr>
          <a:xfrm>
            <a:off x="388777" y="2269402"/>
            <a:ext cx="109684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spc="100" dirty="0" smtClean="0">
                <a:solidFill>
                  <a:schemeClr val="accent5">
                    <a:lumMod val="75000"/>
                  </a:schemeClr>
                </a:solidFill>
              </a:rPr>
              <a:t>В процессе эксплуатации арматура подвергается воздействию значительного числа факторов, зачастую случайных, например, варьирование параметров рабочей и окружающей среды. При этом, чем выше вариация параметров технического состояния, тем менее эффективны регламентные схемы </a:t>
            </a:r>
            <a:r>
              <a:rPr lang="ru-RU" sz="2400" spc="100" dirty="0" err="1" smtClean="0">
                <a:solidFill>
                  <a:schemeClr val="accent5">
                    <a:lumMod val="75000"/>
                  </a:schemeClr>
                </a:solidFill>
              </a:rPr>
              <a:t>ТОиР</a:t>
            </a:r>
            <a:r>
              <a:rPr lang="ru-RU" sz="2400" spc="100" dirty="0" smtClean="0">
                <a:solidFill>
                  <a:schemeClr val="accent5">
                    <a:lumMod val="75000"/>
                  </a:schemeClr>
                </a:solidFill>
              </a:rPr>
              <a:t>, т.к. в этом случае всегда присутствует фактор неопределенности технического состояния объекта.</a:t>
            </a:r>
          </a:p>
          <a:p>
            <a:pPr algn="just"/>
            <a:endParaRPr lang="ru-RU" sz="2400" spc="1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spc="100" dirty="0" smtClean="0">
                <a:solidFill>
                  <a:schemeClr val="accent5">
                    <a:lumMod val="75000"/>
                  </a:schemeClr>
                </a:solidFill>
              </a:rPr>
              <a:t>Таким образом, несмотря на регулярно проводимые ППР, не все дефекты ЭПА возможно своевременно выявить.</a:t>
            </a:r>
          </a:p>
          <a:p>
            <a:pPr algn="just"/>
            <a:endParaRPr lang="en-US" sz="1600" spc="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C9B9F3-7912-3A48-911B-6DB616F32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2CE8E11-34BD-7548-B4F6-5D85298044B6}"/>
              </a:ext>
            </a:extLst>
          </p:cNvPr>
          <p:cNvSpPr/>
          <p:nvPr/>
        </p:nvSpPr>
        <p:spPr>
          <a:xfrm>
            <a:off x="454685" y="6221315"/>
            <a:ext cx="1534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pc="50" dirty="0" err="1">
                <a:latin typeface="+mj-lt"/>
              </a:rPr>
              <a:t>diaprom</a:t>
            </a:r>
            <a:r>
              <a:rPr lang="ru-RU" sz="1200" spc="50" dirty="0">
                <a:latin typeface="+mj-lt"/>
              </a:rPr>
              <a:t>.ru</a:t>
            </a:r>
          </a:p>
        </p:txBody>
      </p:sp>
    </p:spTree>
    <p:extLst>
      <p:ext uri="{BB962C8B-B14F-4D97-AF65-F5344CB8AC3E}">
        <p14:creationId xmlns:p14="http://schemas.microsoft.com/office/powerpoint/2010/main" val="318580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Объект 2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08478"/>
            <a:ext cx="3616960" cy="5049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4005737" y="608149"/>
            <a:ext cx="4514409" cy="1200329"/>
          </a:xfrm>
        </p:spPr>
        <p:txBody>
          <a:bodyPr wrap="square" anchor="t" anchorCtr="0">
            <a:spAutoFit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Исходные </a:t>
            </a:r>
            <a:r>
              <a:rPr lang="ru-RU" sz="4000" b="1" dirty="0">
                <a:solidFill>
                  <a:srgbClr val="0083C3"/>
                </a:solidFill>
                <a:latin typeface="+mn-lt"/>
              </a:rPr>
              <a:t>данные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78770" y="0"/>
            <a:ext cx="7413229" cy="6857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spc="100" dirty="0">
              <a:solidFill>
                <a:srgbClr val="0083C3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08481"/>
            <a:ext cx="12191999" cy="5049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265242-195F-F74E-9701-E134A414399C}"/>
              </a:ext>
            </a:extLst>
          </p:cNvPr>
          <p:cNvSpPr txBox="1"/>
          <p:nvPr/>
        </p:nvSpPr>
        <p:spPr>
          <a:xfrm>
            <a:off x="388777" y="2269402"/>
            <a:ext cx="1096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spc="100" dirty="0" smtClean="0">
                <a:solidFill>
                  <a:schemeClr val="accent5">
                    <a:lumMod val="75000"/>
                  </a:schemeClr>
                </a:solidFill>
              </a:rPr>
              <a:t>В данной статье регистрируемой информацией для расчета диагностических параметров являются электрические параметры тока и напряжения со статорных обмоток электродвигателя (далее ЭД).</a:t>
            </a:r>
          </a:p>
          <a:p>
            <a:pPr algn="just"/>
            <a:endParaRPr lang="ru-RU" sz="2400" spc="1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spc="100" dirty="0" smtClean="0">
                <a:solidFill>
                  <a:schemeClr val="accent5">
                    <a:lumMod val="75000"/>
                  </a:schemeClr>
                </a:solidFill>
              </a:rPr>
              <a:t>Сигналы тока, напряжения со статорных обмоток ЭД (по трем фазам) и концевых выключателей регистрируются в режиме реального времени измерительными модулями в шкафах РТЗО и передаются посредством сети </a:t>
            </a:r>
            <a:r>
              <a:rPr lang="ru-RU" sz="2400" spc="100" dirty="0" err="1" smtClean="0">
                <a:solidFill>
                  <a:schemeClr val="accent5">
                    <a:lumMod val="75000"/>
                  </a:schemeClr>
                </a:solidFill>
              </a:rPr>
              <a:t>Ethernet</a:t>
            </a:r>
            <a:r>
              <a:rPr lang="ru-RU" sz="2400" spc="100" dirty="0" smtClean="0">
                <a:solidFill>
                  <a:schemeClr val="accent5">
                    <a:lumMod val="75000"/>
                  </a:schemeClr>
                </a:solidFill>
              </a:rPr>
              <a:t> в базу данных системы сбора данных.</a:t>
            </a:r>
            <a:endParaRPr lang="en-US" sz="1600" spc="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C9B9F3-7912-3A48-911B-6DB616F32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2CE8E11-34BD-7548-B4F6-5D85298044B6}"/>
              </a:ext>
            </a:extLst>
          </p:cNvPr>
          <p:cNvSpPr/>
          <p:nvPr/>
        </p:nvSpPr>
        <p:spPr>
          <a:xfrm>
            <a:off x="454685" y="6221315"/>
            <a:ext cx="1534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pc="50" dirty="0" err="1">
                <a:latin typeface="+mj-lt"/>
              </a:rPr>
              <a:t>diaprom</a:t>
            </a:r>
            <a:r>
              <a:rPr lang="ru-RU" sz="1200" spc="50" dirty="0">
                <a:latin typeface="+mj-lt"/>
              </a:rPr>
              <a:t>.ru</a:t>
            </a:r>
          </a:p>
        </p:txBody>
      </p:sp>
    </p:spTree>
    <p:extLst>
      <p:ext uri="{BB962C8B-B14F-4D97-AF65-F5344CB8AC3E}">
        <p14:creationId xmlns:p14="http://schemas.microsoft.com/office/powerpoint/2010/main" val="1129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Объект 2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08478"/>
            <a:ext cx="3616960" cy="5049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4005737" y="608149"/>
            <a:ext cx="4514409" cy="1200329"/>
          </a:xfrm>
        </p:spPr>
        <p:txBody>
          <a:bodyPr wrap="square" anchor="t" anchorCtr="0">
            <a:spAutoFit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Исходные </a:t>
            </a:r>
            <a:r>
              <a:rPr lang="ru-RU" sz="4000" b="1" dirty="0">
                <a:solidFill>
                  <a:srgbClr val="0083C3"/>
                </a:solidFill>
                <a:latin typeface="+mn-lt"/>
              </a:rPr>
              <a:t>данные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78770" y="0"/>
            <a:ext cx="7413229" cy="6857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spc="100" dirty="0">
              <a:solidFill>
                <a:srgbClr val="0083C3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08481"/>
            <a:ext cx="12191999" cy="5049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265242-195F-F74E-9701-E134A414399C}"/>
              </a:ext>
            </a:extLst>
          </p:cNvPr>
          <p:cNvSpPr txBox="1"/>
          <p:nvPr/>
        </p:nvSpPr>
        <p:spPr>
          <a:xfrm>
            <a:off x="454685" y="1927833"/>
            <a:ext cx="39767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spc="100" dirty="0" smtClean="0">
                <a:solidFill>
                  <a:schemeClr val="accent5">
                    <a:lumMod val="75000"/>
                  </a:schemeClr>
                </a:solidFill>
              </a:rPr>
              <a:t>Ключевую </a:t>
            </a:r>
            <a:r>
              <a:rPr lang="ru-RU" sz="2400" spc="100" dirty="0">
                <a:solidFill>
                  <a:schemeClr val="accent5">
                    <a:lumMod val="75000"/>
                  </a:schemeClr>
                </a:solidFill>
              </a:rPr>
              <a:t>роль при диагностировании неисправностей играет циклограмма активной мощности, рассчитанная по сигналам тока и напряжения, по формуле:</a:t>
            </a:r>
          </a:p>
          <a:p>
            <a:pPr algn="just"/>
            <a:endParaRPr lang="ru-RU" sz="2400" spc="1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C9B9F3-7912-3A48-911B-6DB616F32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2CE8E11-34BD-7548-B4F6-5D85298044B6}"/>
              </a:ext>
            </a:extLst>
          </p:cNvPr>
          <p:cNvSpPr/>
          <p:nvPr/>
        </p:nvSpPr>
        <p:spPr>
          <a:xfrm>
            <a:off x="454685" y="6221315"/>
            <a:ext cx="1534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pc="50" dirty="0" err="1">
                <a:latin typeface="+mj-lt"/>
              </a:rPr>
              <a:t>diaprom</a:t>
            </a:r>
            <a:r>
              <a:rPr lang="ru-RU" sz="1200" spc="50" dirty="0">
                <a:latin typeface="+mj-lt"/>
              </a:rPr>
              <a:t>.ru</a:t>
            </a:r>
          </a:p>
        </p:txBody>
      </p:sp>
      <p:pic>
        <p:nvPicPr>
          <p:cNvPr id="1026" name="Picture 2" descr="Рис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69" y="1919899"/>
            <a:ext cx="7398080" cy="336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008066"/>
              </p:ext>
            </p:extLst>
          </p:nvPr>
        </p:nvGraphicFramePr>
        <p:xfrm>
          <a:off x="947272" y="4635881"/>
          <a:ext cx="3124373" cy="979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6" imgW="1524000" imgH="482600" progId="Equation.DSMT4">
                  <p:embed/>
                </p:oleObj>
              </mc:Choice>
              <mc:Fallback>
                <p:oleObj r:id="rId6" imgW="15240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272" y="4635881"/>
                        <a:ext cx="3124373" cy="979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34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Объект 2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08478"/>
            <a:ext cx="3616960" cy="5049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78770" y="0"/>
            <a:ext cx="7413229" cy="6857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spc="100" dirty="0">
              <a:solidFill>
                <a:srgbClr val="0083C3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08481"/>
            <a:ext cx="12191999" cy="5049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C9B9F3-7912-3A48-911B-6DB616F32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2CE8E11-34BD-7548-B4F6-5D85298044B6}"/>
              </a:ext>
            </a:extLst>
          </p:cNvPr>
          <p:cNvSpPr/>
          <p:nvPr/>
        </p:nvSpPr>
        <p:spPr>
          <a:xfrm>
            <a:off x="454685" y="6221315"/>
            <a:ext cx="1534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pc="50" dirty="0" err="1">
                <a:latin typeface="+mj-lt"/>
              </a:rPr>
              <a:t>diaprom</a:t>
            </a:r>
            <a:r>
              <a:rPr lang="ru-RU" sz="1200" spc="50" dirty="0">
                <a:latin typeface="+mj-lt"/>
              </a:rPr>
              <a:t>.ru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 descr="Trykov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r="3526"/>
          <a:stretch>
            <a:fillRect/>
          </a:stretch>
        </p:blipFill>
        <p:spPr bwMode="auto">
          <a:xfrm>
            <a:off x="5431413" y="0"/>
            <a:ext cx="6760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454685" y="2071128"/>
            <a:ext cx="4574515" cy="1754326"/>
          </a:xfrm>
        </p:spPr>
        <p:txBody>
          <a:bodyPr wrap="square" anchor="t" anchorCtr="0">
            <a:spAutoFit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Алгоритм работы системы диагностирования 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8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Объект 2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08478"/>
            <a:ext cx="3616960" cy="5049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3677542" y="354558"/>
            <a:ext cx="6583605" cy="1200329"/>
          </a:xfrm>
        </p:spPr>
        <p:txBody>
          <a:bodyPr wrap="square" anchor="t" anchorCtr="0">
            <a:spAutoFit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Сегментация сигнала активной мощности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78770" y="0"/>
            <a:ext cx="7413229" cy="6857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spc="100" dirty="0">
              <a:solidFill>
                <a:srgbClr val="0083C3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08481"/>
            <a:ext cx="12191999" cy="5049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265242-195F-F74E-9701-E134A414399C}"/>
              </a:ext>
            </a:extLst>
          </p:cNvPr>
          <p:cNvSpPr txBox="1"/>
          <p:nvPr/>
        </p:nvSpPr>
        <p:spPr>
          <a:xfrm>
            <a:off x="99428" y="2069537"/>
            <a:ext cx="4618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spc="100" dirty="0" smtClean="0">
                <a:solidFill>
                  <a:schemeClr val="accent5">
                    <a:lumMod val="75000"/>
                  </a:schemeClr>
                </a:solidFill>
              </a:rPr>
              <a:t>Отличительной особенностью нашего подхода является то, что сегментация производится полностью автоматически, при помощи предварительно обученной нейронной сети типа одномерного аналога сверточной сети U-</a:t>
            </a:r>
            <a:r>
              <a:rPr lang="ru-RU" sz="2400" spc="100" dirty="0" err="1" smtClean="0">
                <a:solidFill>
                  <a:schemeClr val="accent5">
                    <a:lumMod val="75000"/>
                  </a:schemeClr>
                </a:solidFill>
              </a:rPr>
              <a:t>Net</a:t>
            </a:r>
            <a:r>
              <a:rPr lang="ru-RU" sz="2400" spc="1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400" spc="1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C9B9F3-7912-3A48-911B-6DB616F32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2CE8E11-34BD-7548-B4F6-5D85298044B6}"/>
              </a:ext>
            </a:extLst>
          </p:cNvPr>
          <p:cNvSpPr/>
          <p:nvPr/>
        </p:nvSpPr>
        <p:spPr>
          <a:xfrm>
            <a:off x="454685" y="6221315"/>
            <a:ext cx="1534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pc="50" dirty="0" err="1">
                <a:latin typeface="+mj-lt"/>
              </a:rPr>
              <a:t>diaprom</a:t>
            </a:r>
            <a:r>
              <a:rPr lang="ru-RU" sz="1200" spc="50" dirty="0">
                <a:latin typeface="+mj-lt"/>
              </a:rPr>
              <a:t>.ru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 descr="Рис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69" y="2069537"/>
            <a:ext cx="7413230" cy="345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63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Объект 2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08478"/>
            <a:ext cx="3616960" cy="5049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3677542" y="354558"/>
            <a:ext cx="6583605" cy="1200329"/>
          </a:xfrm>
        </p:spPr>
        <p:txBody>
          <a:bodyPr wrap="square" anchor="t" anchorCtr="0">
            <a:spAutoFit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Сегментация сигнала активной мощности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78770" y="0"/>
            <a:ext cx="7413229" cy="6857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spc="100" dirty="0">
              <a:solidFill>
                <a:srgbClr val="0083C3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08481"/>
            <a:ext cx="12191999" cy="5049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265242-195F-F74E-9701-E134A414399C}"/>
              </a:ext>
            </a:extLst>
          </p:cNvPr>
          <p:cNvSpPr txBox="1"/>
          <p:nvPr/>
        </p:nvSpPr>
        <p:spPr>
          <a:xfrm>
            <a:off x="99428" y="2069537"/>
            <a:ext cx="48861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spc="100" dirty="0" smtClean="0">
                <a:solidFill>
                  <a:schemeClr val="accent5">
                    <a:lumMod val="75000"/>
                  </a:schemeClr>
                </a:solidFill>
              </a:rPr>
              <a:t>Обучение нейронной сети производится на большом массиве сигналов ЭПА (циклограмм), необязательно для какого-то конкретного типа арматуры, как на сигналах открытия, так и закрытия, на запорной и регулирующей ЭПА. Обученная таким образом нейронная сеть способна сегментировать любой «относительно похожий» сигнал ЭПА.</a:t>
            </a:r>
            <a:endParaRPr lang="ru-RU" sz="2400" spc="1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BC9B9F3-7912-3A48-911B-6DB616F32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 descr="Рис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17" y="2069537"/>
            <a:ext cx="7198109" cy="323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97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6">
            <a:extLst>
              <a:ext uri="{FF2B5EF4-FFF2-40B4-BE49-F238E27FC236}">
                <a16:creationId xmlns:a16="http://schemas.microsoft.com/office/drawing/2014/main" xmlns="" id="{DE9615BC-108E-5F40-B709-987F1137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207871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286564-F734-6C4D-8B85-5875E547A0A1}"/>
              </a:ext>
            </a:extLst>
          </p:cNvPr>
          <p:cNvSpPr/>
          <p:nvPr/>
        </p:nvSpPr>
        <p:spPr>
          <a:xfrm>
            <a:off x="-15868" y="1543430"/>
            <a:ext cx="12207868" cy="5314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2CB8AD2-515B-8142-903F-AADB6230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084" y="254409"/>
            <a:ext cx="6611311" cy="10807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Определение набора диагностических признаков</a:t>
            </a:r>
            <a:endParaRPr lang="ru-RU" sz="4000" b="1" dirty="0">
              <a:solidFill>
                <a:srgbClr val="0083C3"/>
              </a:solidFill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F0C0E9-AE72-2D4D-89DA-9FEA2121341F}"/>
              </a:ext>
            </a:extLst>
          </p:cNvPr>
          <p:cNvSpPr/>
          <p:nvPr/>
        </p:nvSpPr>
        <p:spPr>
          <a:xfrm rot="5400000">
            <a:off x="5633607" y="-4090176"/>
            <a:ext cx="924788" cy="12192002"/>
          </a:xfrm>
          <a:prstGeom prst="rect">
            <a:avLst/>
          </a:prstGeom>
          <a:gradFill flip="none" rotWithShape="1">
            <a:gsLst>
              <a:gs pos="27000">
                <a:srgbClr val="4981BE">
                  <a:alpha val="80000"/>
                </a:srgbClr>
              </a:gs>
              <a:gs pos="0">
                <a:srgbClr val="23409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50800">
              <a:schemeClr val="accent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301205" y="1589541"/>
            <a:ext cx="11528122" cy="878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pc="100" dirty="0">
                <a:solidFill>
                  <a:schemeClr val="bg1"/>
                </a:solidFill>
                <a:latin typeface="Manrope" pitchFamily="2" charset="0"/>
              </a:rPr>
              <a:t>Для каждого сегмента вычисляем набор диагностических признаков. При этом, наравне с сигналом активной мощности, используется информация, рассчитанная по сигналам тока (по фазам) и спектры Фурье от сигналов активной мощности и тока.</a:t>
            </a:r>
            <a:endParaRPr lang="en-US" sz="1800" b="1" spc="100" dirty="0">
              <a:solidFill>
                <a:schemeClr val="bg1"/>
              </a:solidFill>
              <a:latin typeface="Manrope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4DEA464-1FC9-8B4C-8844-B5C2720BDC9A}"/>
              </a:ext>
            </a:extLst>
          </p:cNvPr>
          <p:cNvSpPr/>
          <p:nvPr/>
        </p:nvSpPr>
        <p:spPr>
          <a:xfrm>
            <a:off x="15868" y="3001116"/>
            <a:ext cx="5840361" cy="372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время выполнения операции «открытие» («закрытие»), сек;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разность времени открытия и закрытия, абсолютная в секундах и относительная в %;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ток рабочего хода при открытии (закрытии), А;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мощность рабочего хода при открытии (закрытии), кВт;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время рабочего хода при открытии (закрытии), сек;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отношение величины пускового тока к рабочему (пусковой мощности к рабочей) при рабочем ходе на открытие (закрытие);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отношение тока (мощности) срыва к рабочему току (мощности) при выполнении операции «открытие»;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отношение тока (мощности) уплотнения к рабочему току (мощности) при выполнении операции «закрытие»;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10835F-E010-634F-83C0-B5FCEB98F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5856229" y="2734667"/>
            <a:ext cx="6170456" cy="3856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</a:rPr>
              <a:t>плавность рабочего хода по токовому сигналу (сигналу активной мощности) при открытии (закрытии);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100" dirty="0" smtClean="0">
                <a:solidFill>
                  <a:schemeClr val="accent5">
                    <a:lumMod val="75000"/>
                  </a:schemeClr>
                </a:solidFill>
              </a:rPr>
              <a:t>коэффициент </a:t>
            </a: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</a:rPr>
              <a:t>расхождения значений тока (активной мощности) в пределах границ времени выполнения операций «открытие» и «закрытие»;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</a:rPr>
              <a:t>интервал времени пуска ЭД, сек;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</a:rPr>
              <a:t>время уплотнения запорного органа при закрытии, сек;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</a:rPr>
              <a:t>время отключения ЭД при окончании операций «открытие и «закрытие», сек;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</a:rPr>
              <a:t>время срыва запорного органа при выполнении операции «открытие», сек;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</a:rPr>
              <a:t>несимметричность рабочего тока (напряжения) в фазах A, B, C;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100" dirty="0">
                <a:solidFill>
                  <a:schemeClr val="accent5">
                    <a:lumMod val="75000"/>
                  </a:schemeClr>
                </a:solidFill>
              </a:rPr>
              <a:t>амплитуда гармоники, соответствующей частоте вращения выходного вала ЭД.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339873" y="2468218"/>
            <a:ext cx="11528122" cy="457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pc="100" dirty="0" smtClean="0">
                <a:solidFill>
                  <a:srgbClr val="2E5597"/>
                </a:solidFill>
              </a:rPr>
              <a:t>При </a:t>
            </a:r>
            <a:r>
              <a:rPr lang="ru-RU" sz="1800" b="1" spc="100" dirty="0">
                <a:solidFill>
                  <a:srgbClr val="2E5597"/>
                </a:solidFill>
              </a:rPr>
              <a:t>диагностировании ЭПА, из циклограммы извлекаются следующие характеристики:</a:t>
            </a:r>
          </a:p>
        </p:txBody>
      </p:sp>
    </p:spTree>
    <p:extLst>
      <p:ext uri="{BB962C8B-B14F-4D97-AF65-F5344CB8AC3E}">
        <p14:creationId xmlns:p14="http://schemas.microsoft.com/office/powerpoint/2010/main" val="113595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6">
            <a:extLst>
              <a:ext uri="{FF2B5EF4-FFF2-40B4-BE49-F238E27FC236}">
                <a16:creationId xmlns:a16="http://schemas.microsoft.com/office/drawing/2014/main" xmlns="" id="{DE9615BC-108E-5F40-B709-987F1137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207871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286564-F734-6C4D-8B85-5875E547A0A1}"/>
              </a:ext>
            </a:extLst>
          </p:cNvPr>
          <p:cNvSpPr/>
          <p:nvPr/>
        </p:nvSpPr>
        <p:spPr>
          <a:xfrm>
            <a:off x="-15868" y="1543430"/>
            <a:ext cx="12207868" cy="5314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2CB8AD2-515B-8142-903F-AADB6230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084" y="254409"/>
            <a:ext cx="6611311" cy="10807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83C3"/>
                </a:solidFill>
                <a:latin typeface="+mn-lt"/>
              </a:rPr>
              <a:t>Определение набора диагностических признаков</a:t>
            </a:r>
            <a:endParaRPr lang="ru-RU" sz="4000" b="1" dirty="0">
              <a:solidFill>
                <a:srgbClr val="0083C3"/>
              </a:solidFill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F0C0E9-AE72-2D4D-89DA-9FEA2121341F}"/>
              </a:ext>
            </a:extLst>
          </p:cNvPr>
          <p:cNvSpPr/>
          <p:nvPr/>
        </p:nvSpPr>
        <p:spPr>
          <a:xfrm rot="5400000">
            <a:off x="5633607" y="-4090176"/>
            <a:ext cx="924788" cy="12192002"/>
          </a:xfrm>
          <a:prstGeom prst="rect">
            <a:avLst/>
          </a:prstGeom>
          <a:gradFill flip="none" rotWithShape="1">
            <a:gsLst>
              <a:gs pos="27000">
                <a:srgbClr val="4981BE">
                  <a:alpha val="80000"/>
                </a:srgbClr>
              </a:gs>
              <a:gs pos="0">
                <a:srgbClr val="234095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50800">
              <a:schemeClr val="accent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10835F-E010-634F-83C0-B5FCEB98F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" y="697316"/>
            <a:ext cx="1668094" cy="514815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A57F630A-9436-DE48-8805-24CCAF867B40}"/>
              </a:ext>
            </a:extLst>
          </p:cNvPr>
          <p:cNvSpPr txBox="1">
            <a:spLocks/>
          </p:cNvSpPr>
          <p:nvPr/>
        </p:nvSpPr>
        <p:spPr>
          <a:xfrm>
            <a:off x="324005" y="2755561"/>
            <a:ext cx="11528122" cy="2664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100" dirty="0" smtClean="0">
                <a:solidFill>
                  <a:srgbClr val="2E5597"/>
                </a:solidFill>
              </a:rPr>
              <a:t>В </a:t>
            </a:r>
            <a:r>
              <a:rPr lang="ru-RU" sz="2400" b="1" spc="100" dirty="0">
                <a:solidFill>
                  <a:srgbClr val="2E5597"/>
                </a:solidFill>
              </a:rPr>
              <a:t>качестве диагностических признаков нами были выбраны (дополнительно к вышеописанным), такие характеристики, как энтропия Шеннона и перестановочная </a:t>
            </a:r>
            <a:r>
              <a:rPr lang="ru-RU" sz="2400" b="1" spc="100" dirty="0" smtClean="0">
                <a:solidFill>
                  <a:srgbClr val="2E5597"/>
                </a:solidFill>
              </a:rPr>
              <a:t>энтропия.</a:t>
            </a:r>
          </a:p>
          <a:p>
            <a:endParaRPr lang="ru-RU" sz="2400" b="1" spc="100" dirty="0">
              <a:solidFill>
                <a:srgbClr val="2E5597"/>
              </a:solidFill>
            </a:endParaRPr>
          </a:p>
          <a:p>
            <a:r>
              <a:rPr lang="ru-RU" sz="2400" b="1" spc="100" dirty="0">
                <a:solidFill>
                  <a:srgbClr val="2E5597"/>
                </a:solidFill>
              </a:rPr>
              <a:t>Обе энтропии характеризуют вариабельность процесса. </a:t>
            </a:r>
            <a:r>
              <a:rPr lang="ru-RU" sz="2400" b="1" spc="100" dirty="0" smtClean="0">
                <a:solidFill>
                  <a:srgbClr val="2E5597"/>
                </a:solidFill>
              </a:rPr>
              <a:t>Причем</a:t>
            </a:r>
            <a:r>
              <a:rPr lang="ru-RU" sz="2400" b="1" spc="100" dirty="0">
                <a:solidFill>
                  <a:srgbClr val="2E5597"/>
                </a:solidFill>
              </a:rPr>
              <a:t>, с ухудшением состояния объекта в сигнале появляются дополнительные гармоники, и вариабельность возрастает. Когда вариабельность возрастает, энтропия Шеннона увеличивается, а перестановочная энтропия уменьшается</a:t>
            </a:r>
          </a:p>
        </p:txBody>
      </p:sp>
    </p:spTree>
    <p:extLst>
      <p:ext uri="{BB962C8B-B14F-4D97-AF65-F5344CB8AC3E}">
        <p14:creationId xmlns:p14="http://schemas.microsoft.com/office/powerpoint/2010/main" val="3014330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1352</Words>
  <Application>Microsoft Office PowerPoint</Application>
  <PresentationFormat>Широкоэкранный</PresentationFormat>
  <Paragraphs>128</Paragraphs>
  <Slides>17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Manrope</vt:lpstr>
      <vt:lpstr>Times New Roman</vt:lpstr>
      <vt:lpstr>Тема Office</vt:lpstr>
      <vt:lpstr>Equation.DSMT4</vt:lpstr>
      <vt:lpstr>ЭКСПЕРТНАЯ НЕЙРОСЕТЕВАЯ СИСТЕМА ДИАГНОСТИРОВАНИЯ ЭЛЕКТРОПРИВОДНОЙ АРМАТУРЫ </vt:lpstr>
      <vt:lpstr>ВВЕДЕНИЕ</vt:lpstr>
      <vt:lpstr>Исходные данные </vt:lpstr>
      <vt:lpstr>Исходные данные </vt:lpstr>
      <vt:lpstr>Алгоритм работы системы диагностирования </vt:lpstr>
      <vt:lpstr>Сегментация сигнала активной мощности</vt:lpstr>
      <vt:lpstr>Сегментация сигнала активной мощности</vt:lpstr>
      <vt:lpstr>Определение набора диагностических признаков</vt:lpstr>
      <vt:lpstr>Определение набора диагностических признаков</vt:lpstr>
      <vt:lpstr>Определение набора диагностических признаков</vt:lpstr>
      <vt:lpstr>Определение набора диагностических признаков</vt:lpstr>
      <vt:lpstr>Получение допустимых границ диагностических признаков</vt:lpstr>
      <vt:lpstr>Получение допустимых границ диагностических признаков</vt:lpstr>
      <vt:lpstr>Пример</vt:lpstr>
      <vt:lpstr>АНАЛИЗ ЦИКЛОГРАММЫ И ФОРМИРОВАНИЕ ДИАГНОЗА</vt:lpstr>
      <vt:lpstr>Пример вывода системы диагностирования </vt:lpstr>
      <vt:lpstr>ВЫВОДЫ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ЭКСПЕРТНАЯ НЕЙРОСЕТЕВАЯ СИСТЕМА ДИАГНОСТИРОВАНИЯ ЭЛЕКТРОПРИВОДНОЙ АРМАТУРЫ </dc:title>
  <dc:creator>Коцоев Константин Игоревич</dc:creator>
  <cp:lastModifiedBy>Коцоев Константин Игоревич</cp:lastModifiedBy>
  <cp:revision>9</cp:revision>
  <dcterms:created xsi:type="dcterms:W3CDTF">2022-07-14T11:45:23Z</dcterms:created>
  <dcterms:modified xsi:type="dcterms:W3CDTF">2022-07-14T12:52:02Z</dcterms:modified>
</cp:coreProperties>
</file>